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0"/>
  </p:notesMasterIdLst>
  <p:sldIdLst>
    <p:sldId id="339" r:id="rId2"/>
    <p:sldId id="342" r:id="rId3"/>
    <p:sldId id="352" r:id="rId4"/>
    <p:sldId id="343" r:id="rId5"/>
    <p:sldId id="344" r:id="rId6"/>
    <p:sldId id="345" r:id="rId7"/>
    <p:sldId id="353" r:id="rId8"/>
    <p:sldId id="354" r:id="rId9"/>
    <p:sldId id="355" r:id="rId10"/>
    <p:sldId id="356" r:id="rId11"/>
    <p:sldId id="357" r:id="rId12"/>
    <p:sldId id="359" r:id="rId13"/>
    <p:sldId id="358" r:id="rId14"/>
    <p:sldId id="348" r:id="rId15"/>
    <p:sldId id="361" r:id="rId16"/>
    <p:sldId id="362" r:id="rId17"/>
    <p:sldId id="363" r:id="rId18"/>
    <p:sldId id="364" r:id="rId19"/>
  </p:sldIdLst>
  <p:sldSz cx="9144000" cy="5143500" type="screen16x9"/>
  <p:notesSz cx="6858000" cy="9144000"/>
  <p:embeddedFontLst>
    <p:embeddedFont>
      <p:font typeface="Poppins Thin" charset="0"/>
      <p:regular r:id="rId21"/>
      <p:bold r:id="rId22"/>
      <p:italic r:id="rId23"/>
      <p:boldItalic r:id="rId24"/>
    </p:embeddedFont>
    <p:embeddedFont>
      <p:font typeface="Microsoft YaHei" pitchFamily="34" charset="-122"/>
      <p:regular r:id="rId25"/>
      <p:bold r:id="rId26"/>
    </p:embeddedFont>
    <p:embeddedFont>
      <p:font typeface="Poppins ExtraBold" charset="0"/>
      <p:bold r:id="rId27"/>
      <p:boldItalic r:id="rId28"/>
    </p:embeddedFont>
    <p:embeddedFont>
      <p:font typeface="Calibri" pitchFamily="34" charset="0"/>
      <p:regular r:id="rId29"/>
      <p:bold r:id="rId30"/>
      <p:italic r:id="rId31"/>
      <p:boldItalic r:id="rId32"/>
    </p:embeddedFont>
    <p:embeddedFont>
      <p:font typeface="Baloo Thambi 2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3A992CEB-56F4-43F5-8A7C-4D8165B3C0F6}">
  <a:tblStyle styleId="{3A992CEB-56F4-43F5-8A7C-4D8165B3C0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8652" autoAdjust="0"/>
    <p:restoredTop sz="94660"/>
  </p:normalViewPr>
  <p:slideViewPr>
    <p:cSldViewPr snapToGrid="0">
      <p:cViewPr varScale="1">
        <p:scale>
          <a:sx n="45" d="100"/>
          <a:sy n="45" d="100"/>
        </p:scale>
        <p:origin x="-67" y="-10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528637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dbd4967bc8_1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dbd4967bc8_1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01a75b82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01a75b82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91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01a75b82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01a75b82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91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01a75b82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01a75b82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91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01a75b82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01a75b82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91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01a75b82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01a75b82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01a75b82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01a75b82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91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dbd4967bc8_1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dbd4967bc8_1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01a75b82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01a75b82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91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dbd4967bc8_1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dbd4967bc8_1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01a75b82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01a75b82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91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dbd4967bc8_1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dbd4967bc8_1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01a75b82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01a75b82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91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130750" y="102775"/>
            <a:ext cx="2916550" cy="18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38876" y="2802200"/>
            <a:ext cx="2834599" cy="221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38876" y="102775"/>
            <a:ext cx="2742625" cy="17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261355" y="3235075"/>
            <a:ext cx="2785945" cy="178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2"/>
          <p:cNvSpPr/>
          <p:nvPr/>
        </p:nvSpPr>
        <p:spPr>
          <a:xfrm flipH="1">
            <a:off x="7452701" y="540000"/>
            <a:ext cx="1004524" cy="1004524"/>
          </a:xfrm>
          <a:custGeom>
            <a:avLst/>
            <a:gdLst/>
            <a:ahLst/>
            <a:cxnLst/>
            <a:rect l="l" t="t" r="r" b="b"/>
            <a:pathLst>
              <a:path w="13162" h="13162" extrusionOk="0">
                <a:moveTo>
                  <a:pt x="1" y="1"/>
                </a:moveTo>
                <a:lnTo>
                  <a:pt x="1" y="13161"/>
                </a:lnTo>
                <a:lnTo>
                  <a:pt x="1419" y="13161"/>
                </a:lnTo>
                <a:lnTo>
                  <a:pt x="1419" y="1401"/>
                </a:lnTo>
                <a:lnTo>
                  <a:pt x="13161" y="1401"/>
                </a:lnTo>
                <a:lnTo>
                  <a:pt x="1316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2"/>
          <p:cNvSpPr/>
          <p:nvPr/>
        </p:nvSpPr>
        <p:spPr>
          <a:xfrm rot="10800000" flipH="1">
            <a:off x="753225" y="3590488"/>
            <a:ext cx="1004162" cy="1004162"/>
          </a:xfrm>
          <a:custGeom>
            <a:avLst/>
            <a:gdLst/>
            <a:ahLst/>
            <a:cxnLst/>
            <a:rect l="l" t="t" r="r" b="b"/>
            <a:pathLst>
              <a:path w="13162" h="13162" extrusionOk="0">
                <a:moveTo>
                  <a:pt x="1" y="1"/>
                </a:moveTo>
                <a:lnTo>
                  <a:pt x="1" y="13161"/>
                </a:lnTo>
                <a:lnTo>
                  <a:pt x="1419" y="13161"/>
                </a:lnTo>
                <a:lnTo>
                  <a:pt x="1419" y="1401"/>
                </a:lnTo>
                <a:lnTo>
                  <a:pt x="13161" y="1401"/>
                </a:lnTo>
                <a:lnTo>
                  <a:pt x="1316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2"/>
          <p:cNvSpPr/>
          <p:nvPr/>
        </p:nvSpPr>
        <p:spPr>
          <a:xfrm flipH="1">
            <a:off x="2995078" y="626175"/>
            <a:ext cx="185747" cy="185747"/>
          </a:xfrm>
          <a:custGeom>
            <a:avLst/>
            <a:gdLst/>
            <a:ahLst/>
            <a:cxnLst/>
            <a:rect l="l" t="t" r="r" b="b"/>
            <a:pathLst>
              <a:path w="9158" h="9158" extrusionOk="0">
                <a:moveTo>
                  <a:pt x="1789" y="1"/>
                </a:moveTo>
                <a:lnTo>
                  <a:pt x="0" y="1810"/>
                </a:lnTo>
                <a:lnTo>
                  <a:pt x="2761" y="4589"/>
                </a:lnTo>
                <a:lnTo>
                  <a:pt x="0" y="7369"/>
                </a:lnTo>
                <a:lnTo>
                  <a:pt x="1789" y="9158"/>
                </a:lnTo>
                <a:lnTo>
                  <a:pt x="4570" y="6377"/>
                </a:lnTo>
                <a:lnTo>
                  <a:pt x="7349" y="9158"/>
                </a:lnTo>
                <a:lnTo>
                  <a:pt x="9157" y="7369"/>
                </a:lnTo>
                <a:lnTo>
                  <a:pt x="6377" y="4589"/>
                </a:lnTo>
                <a:lnTo>
                  <a:pt x="9157" y="1810"/>
                </a:lnTo>
                <a:lnTo>
                  <a:pt x="7349" y="1"/>
                </a:lnTo>
                <a:lnTo>
                  <a:pt x="4570" y="2782"/>
                </a:lnTo>
                <a:lnTo>
                  <a:pt x="17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2"/>
          <p:cNvSpPr/>
          <p:nvPr/>
        </p:nvSpPr>
        <p:spPr>
          <a:xfrm flipH="1">
            <a:off x="8698417" y="2594800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2"/>
          <p:cNvSpPr/>
          <p:nvPr/>
        </p:nvSpPr>
        <p:spPr>
          <a:xfrm flipH="1">
            <a:off x="2995067" y="4267825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2"/>
          <p:cNvSpPr/>
          <p:nvPr/>
        </p:nvSpPr>
        <p:spPr>
          <a:xfrm flipH="1">
            <a:off x="278017" y="2000250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2"/>
          <p:cNvSpPr/>
          <p:nvPr/>
        </p:nvSpPr>
        <p:spPr>
          <a:xfrm flipH="1">
            <a:off x="6472442" y="168250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8" name="Google Shape;24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0377" y="-33725"/>
            <a:ext cx="1955210" cy="203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7229848" y="3261125"/>
            <a:ext cx="1955210" cy="2033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2"/>
          <p:cNvSpPr/>
          <p:nvPr/>
        </p:nvSpPr>
        <p:spPr>
          <a:xfrm flipH="1">
            <a:off x="6347978" y="4662350"/>
            <a:ext cx="185747" cy="185747"/>
          </a:xfrm>
          <a:custGeom>
            <a:avLst/>
            <a:gdLst/>
            <a:ahLst/>
            <a:cxnLst/>
            <a:rect l="l" t="t" r="r" b="b"/>
            <a:pathLst>
              <a:path w="9158" h="9158" extrusionOk="0">
                <a:moveTo>
                  <a:pt x="1789" y="1"/>
                </a:moveTo>
                <a:lnTo>
                  <a:pt x="0" y="1810"/>
                </a:lnTo>
                <a:lnTo>
                  <a:pt x="2761" y="4589"/>
                </a:lnTo>
                <a:lnTo>
                  <a:pt x="0" y="7369"/>
                </a:lnTo>
                <a:lnTo>
                  <a:pt x="1789" y="9158"/>
                </a:lnTo>
                <a:lnTo>
                  <a:pt x="4570" y="6377"/>
                </a:lnTo>
                <a:lnTo>
                  <a:pt x="7349" y="9158"/>
                </a:lnTo>
                <a:lnTo>
                  <a:pt x="9157" y="7369"/>
                </a:lnTo>
                <a:lnTo>
                  <a:pt x="6377" y="4589"/>
                </a:lnTo>
                <a:lnTo>
                  <a:pt x="9157" y="1810"/>
                </a:lnTo>
                <a:lnTo>
                  <a:pt x="7349" y="1"/>
                </a:lnTo>
                <a:lnTo>
                  <a:pt x="4570" y="2782"/>
                </a:lnTo>
                <a:lnTo>
                  <a:pt x="17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15775" y="3615279"/>
            <a:ext cx="1863500" cy="1455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7050" y="60904"/>
            <a:ext cx="1863500" cy="1455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5" y="3825000"/>
            <a:ext cx="1863501" cy="11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742012" y="-54037"/>
            <a:ext cx="1509976" cy="15708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23"/>
          <p:cNvCxnSpPr/>
          <p:nvPr/>
        </p:nvCxnSpPr>
        <p:spPr>
          <a:xfrm>
            <a:off x="720000" y="1076975"/>
            <a:ext cx="67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cxnSp>
      <p:pic>
        <p:nvPicPr>
          <p:cNvPr id="257" name="Google Shape;25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4000" y="766750"/>
            <a:ext cx="620425" cy="6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29925" y="102775"/>
            <a:ext cx="2916550" cy="18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3750" y="2802200"/>
            <a:ext cx="2834599" cy="221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5725" y="102775"/>
            <a:ext cx="2742625" cy="17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925" y="3235075"/>
            <a:ext cx="2785945" cy="178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720000" y="540000"/>
            <a:ext cx="1004524" cy="1004524"/>
          </a:xfrm>
          <a:custGeom>
            <a:avLst/>
            <a:gdLst/>
            <a:ahLst/>
            <a:cxnLst/>
            <a:rect l="l" t="t" r="r" b="b"/>
            <a:pathLst>
              <a:path w="13162" h="13162" extrusionOk="0">
                <a:moveTo>
                  <a:pt x="1" y="1"/>
                </a:moveTo>
                <a:lnTo>
                  <a:pt x="1" y="13161"/>
                </a:lnTo>
                <a:lnTo>
                  <a:pt x="1419" y="13161"/>
                </a:lnTo>
                <a:lnTo>
                  <a:pt x="1419" y="1401"/>
                </a:lnTo>
                <a:lnTo>
                  <a:pt x="13161" y="1401"/>
                </a:lnTo>
                <a:lnTo>
                  <a:pt x="1316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7419838" y="3590488"/>
            <a:ext cx="1004162" cy="1004162"/>
          </a:xfrm>
          <a:custGeom>
            <a:avLst/>
            <a:gdLst/>
            <a:ahLst/>
            <a:cxnLst/>
            <a:rect l="l" t="t" r="r" b="b"/>
            <a:pathLst>
              <a:path w="13162" h="13162" extrusionOk="0">
                <a:moveTo>
                  <a:pt x="1" y="1"/>
                </a:moveTo>
                <a:lnTo>
                  <a:pt x="1" y="13161"/>
                </a:lnTo>
                <a:lnTo>
                  <a:pt x="1419" y="13161"/>
                </a:lnTo>
                <a:lnTo>
                  <a:pt x="1419" y="1401"/>
                </a:lnTo>
                <a:lnTo>
                  <a:pt x="13161" y="1401"/>
                </a:lnTo>
                <a:lnTo>
                  <a:pt x="1316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996400" y="626175"/>
            <a:ext cx="185747" cy="185747"/>
          </a:xfrm>
          <a:custGeom>
            <a:avLst/>
            <a:gdLst/>
            <a:ahLst/>
            <a:cxnLst/>
            <a:rect l="l" t="t" r="r" b="b"/>
            <a:pathLst>
              <a:path w="9158" h="9158" extrusionOk="0">
                <a:moveTo>
                  <a:pt x="1789" y="1"/>
                </a:moveTo>
                <a:lnTo>
                  <a:pt x="0" y="1810"/>
                </a:lnTo>
                <a:lnTo>
                  <a:pt x="2761" y="4589"/>
                </a:lnTo>
                <a:lnTo>
                  <a:pt x="0" y="7369"/>
                </a:lnTo>
                <a:lnTo>
                  <a:pt x="1789" y="9158"/>
                </a:lnTo>
                <a:lnTo>
                  <a:pt x="4570" y="6377"/>
                </a:lnTo>
                <a:lnTo>
                  <a:pt x="7349" y="9158"/>
                </a:lnTo>
                <a:lnTo>
                  <a:pt x="9157" y="7369"/>
                </a:lnTo>
                <a:lnTo>
                  <a:pt x="6377" y="4589"/>
                </a:lnTo>
                <a:lnTo>
                  <a:pt x="9157" y="1810"/>
                </a:lnTo>
                <a:lnTo>
                  <a:pt x="7349" y="1"/>
                </a:lnTo>
                <a:lnTo>
                  <a:pt x="4570" y="2782"/>
                </a:lnTo>
                <a:lnTo>
                  <a:pt x="17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93050" y="2594800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996400" y="4267825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713450" y="2000250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2519025" y="168250"/>
            <a:ext cx="185758" cy="185714"/>
          </a:xfrm>
          <a:custGeom>
            <a:avLst/>
            <a:gdLst/>
            <a:ahLst/>
            <a:cxnLst/>
            <a:rect l="l" t="t" r="r" b="b"/>
            <a:pathLst>
              <a:path w="11160" h="11159" extrusionOk="0">
                <a:moveTo>
                  <a:pt x="4200" y="0"/>
                </a:moveTo>
                <a:lnTo>
                  <a:pt x="4200" y="4218"/>
                </a:lnTo>
                <a:lnTo>
                  <a:pt x="1" y="4218"/>
                </a:lnTo>
                <a:lnTo>
                  <a:pt x="1" y="6960"/>
                </a:lnTo>
                <a:lnTo>
                  <a:pt x="4200" y="6960"/>
                </a:lnTo>
                <a:lnTo>
                  <a:pt x="4200" y="11159"/>
                </a:lnTo>
                <a:lnTo>
                  <a:pt x="6942" y="11159"/>
                </a:lnTo>
                <a:lnTo>
                  <a:pt x="6942" y="6960"/>
                </a:lnTo>
                <a:lnTo>
                  <a:pt x="11159" y="6960"/>
                </a:lnTo>
                <a:lnTo>
                  <a:pt x="11159" y="4218"/>
                </a:lnTo>
                <a:lnTo>
                  <a:pt x="6942" y="4218"/>
                </a:lnTo>
                <a:lnTo>
                  <a:pt x="69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302392" y="-33725"/>
            <a:ext cx="1955210" cy="203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7833" y="3261125"/>
            <a:ext cx="1955210" cy="203397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/>
          <p:nvPr/>
        </p:nvSpPr>
        <p:spPr>
          <a:xfrm>
            <a:off x="2643500" y="4662350"/>
            <a:ext cx="185747" cy="185747"/>
          </a:xfrm>
          <a:custGeom>
            <a:avLst/>
            <a:gdLst/>
            <a:ahLst/>
            <a:cxnLst/>
            <a:rect l="l" t="t" r="r" b="b"/>
            <a:pathLst>
              <a:path w="9158" h="9158" extrusionOk="0">
                <a:moveTo>
                  <a:pt x="1789" y="1"/>
                </a:moveTo>
                <a:lnTo>
                  <a:pt x="0" y="1810"/>
                </a:lnTo>
                <a:lnTo>
                  <a:pt x="2761" y="4589"/>
                </a:lnTo>
                <a:lnTo>
                  <a:pt x="0" y="7369"/>
                </a:lnTo>
                <a:lnTo>
                  <a:pt x="1789" y="9158"/>
                </a:lnTo>
                <a:lnTo>
                  <a:pt x="4570" y="6377"/>
                </a:lnTo>
                <a:lnTo>
                  <a:pt x="7349" y="9158"/>
                </a:lnTo>
                <a:lnTo>
                  <a:pt x="9157" y="7369"/>
                </a:lnTo>
                <a:lnTo>
                  <a:pt x="6377" y="4589"/>
                </a:lnTo>
                <a:lnTo>
                  <a:pt x="9157" y="1810"/>
                </a:lnTo>
                <a:lnTo>
                  <a:pt x="7349" y="1"/>
                </a:lnTo>
                <a:lnTo>
                  <a:pt x="4570" y="2782"/>
                </a:lnTo>
                <a:lnTo>
                  <a:pt x="17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1375757" y="1303325"/>
            <a:ext cx="6392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1375750" y="3392875"/>
            <a:ext cx="63924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1778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pic>
        <p:nvPicPr>
          <p:cNvPr id="38" name="Google Shape;3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7050" y="60904"/>
            <a:ext cx="1863500" cy="1455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5" y="3825000"/>
            <a:ext cx="1863501" cy="11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74850" y="3560879"/>
            <a:ext cx="1863500" cy="14558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" name="Google Shape;41;p4"/>
          <p:cNvCxnSpPr/>
          <p:nvPr/>
        </p:nvCxnSpPr>
        <p:spPr>
          <a:xfrm>
            <a:off x="720000" y="1076975"/>
            <a:ext cx="67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cxnSp>
      <p:pic>
        <p:nvPicPr>
          <p:cNvPr id="42" name="Google Shape;4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742012" y="-54037"/>
            <a:ext cx="1509976" cy="157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4000" y="766750"/>
            <a:ext cx="620425" cy="620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87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15775" y="3615279"/>
            <a:ext cx="1863500" cy="1455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7050" y="60904"/>
            <a:ext cx="1863500" cy="1455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5" y="3825000"/>
            <a:ext cx="1863501" cy="119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61" name="Google Shape;6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742012" y="-54037"/>
            <a:ext cx="1509976" cy="15708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" name="Google Shape;62;p6"/>
          <p:cNvCxnSpPr/>
          <p:nvPr/>
        </p:nvCxnSpPr>
        <p:spPr>
          <a:xfrm>
            <a:off x="720000" y="1076975"/>
            <a:ext cx="67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cxnSp>
      <p:pic>
        <p:nvPicPr>
          <p:cNvPr id="63" name="Google Shape;6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4000" y="766750"/>
            <a:ext cx="620425" cy="620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998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loo Thambi 2"/>
              <a:buChar char="●"/>
              <a:defRPr sz="1600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loo Thambi 2"/>
              <a:buChar char="○"/>
              <a:defRPr sz="1600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loo Thambi 2"/>
              <a:buChar char="■"/>
              <a:defRPr sz="1600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loo Thambi 2"/>
              <a:buChar char="●"/>
              <a:defRPr sz="1600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loo Thambi 2"/>
              <a:buChar char="○"/>
              <a:defRPr sz="1600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loo Thambi 2"/>
              <a:buChar char="■"/>
              <a:defRPr sz="1600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loo Thambi 2"/>
              <a:buChar char="●"/>
              <a:defRPr sz="1600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loo Thambi 2"/>
              <a:buChar char="○"/>
              <a:defRPr sz="1600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loo Thambi 2"/>
              <a:buChar char="■"/>
              <a:defRPr sz="1600">
                <a:solidFill>
                  <a:schemeClr val="lt1"/>
                </a:solidFill>
                <a:latin typeface="Baloo Thambi 2"/>
                <a:ea typeface="Baloo Thambi 2"/>
                <a:cs typeface="Baloo Thambi 2"/>
                <a:sym typeface="Baloo Thambi 2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68" r:id="rId2"/>
    <p:sldLayoutId id="2147483669" r:id="rId3"/>
    <p:sldLayoutId id="2147483674" r:id="rId4"/>
    <p:sldLayoutId id="2147483675" r:id="rId5"/>
    <p:sldLayoutId id="214748367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"/>
          <p:cNvSpPr txBox="1">
            <a:spLocks noGrp="1"/>
          </p:cNvSpPr>
          <p:nvPr>
            <p:ph type="ctrTitle"/>
          </p:nvPr>
        </p:nvSpPr>
        <p:spPr>
          <a:xfrm>
            <a:off x="-318654" y="968644"/>
            <a:ext cx="10072255" cy="22348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54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400" b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Kĩ</a:t>
            </a:r>
            <a:r>
              <a:rPr lang="en-US" sz="5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400" b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US" sz="5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400" b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thuyết</a:t>
            </a:r>
            <a:r>
              <a:rPr lang="en-US" sz="5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400" b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54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/>
            </a:r>
            <a:br>
              <a:rPr lang="en-US" sz="54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54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/>
            </a:r>
            <a:br>
              <a:rPr lang="en-US" sz="54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5400" b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Chuyên</a:t>
            </a:r>
            <a:r>
              <a:rPr lang="en-US" sz="5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400" b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đề</a:t>
            </a:r>
            <a:r>
              <a:rPr lang="en-US" sz="5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400" b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sinh</a:t>
            </a:r>
            <a:r>
              <a:rPr lang="en-US" sz="5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400" b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r>
              <a:rPr lang="en-US" sz="5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400" b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nhóm</a:t>
            </a:r>
            <a:r>
              <a:rPr lang="en-US" sz="5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22</a:t>
            </a:r>
            <a:endParaRPr lang="en-US" sz="3200" dirty="0">
              <a:solidFill>
                <a:schemeClr val="tx1"/>
              </a:solidFill>
              <a:latin typeface="Poppins Thin"/>
              <a:ea typeface="Poppins Thin"/>
              <a:cs typeface="Poppins Thin"/>
              <a:sym typeface="Poppins Thin"/>
            </a:endParaRPr>
          </a:p>
        </p:txBody>
      </p:sp>
      <p:cxnSp>
        <p:nvCxnSpPr>
          <p:cNvPr id="268" name="Google Shape;268;p26"/>
          <p:cNvCxnSpPr/>
          <p:nvPr/>
        </p:nvCxnSpPr>
        <p:spPr>
          <a:xfrm>
            <a:off x="2121300" y="1678263"/>
            <a:ext cx="490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lt1">
                <a:alpha val="50000"/>
              </a:scheme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5621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;p27"/>
          <p:cNvSpPr txBox="1">
            <a:spLocks/>
          </p:cNvSpPr>
          <p:nvPr/>
        </p:nvSpPr>
        <p:spPr>
          <a:xfrm>
            <a:off x="755308" y="36663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2.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Trong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quá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trình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học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tập</a:t>
            </a:r>
            <a:endParaRPr lang="en-US" dirty="0">
              <a:solidFill>
                <a:schemeClr val="tx1"/>
              </a:solidFill>
              <a:latin typeface="+mn-lt"/>
              <a:ea typeface="Microsoft YaHei" panose="020B0503020204020204" pitchFamily="34" charset="-122"/>
            </a:endParaRPr>
          </a:p>
        </p:txBody>
      </p:sp>
      <p:sp>
        <p:nvSpPr>
          <p:cNvPr id="8" name="Google Shape;273;p27"/>
          <p:cNvSpPr txBox="1">
            <a:spLocks/>
          </p:cNvSpPr>
          <p:nvPr/>
        </p:nvSpPr>
        <p:spPr>
          <a:xfrm>
            <a:off x="481751" y="1240260"/>
            <a:ext cx="3852000" cy="24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Nhóm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 4: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Trình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bày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“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Sinh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viên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với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việc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làm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thêm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”</a:t>
            </a:r>
          </a:p>
          <a:p>
            <a:endParaRPr lang="vi-VN" sz="1600" dirty="0">
              <a:solidFill>
                <a:schemeClr val="tx1"/>
              </a:solidFill>
              <a:latin typeface="Times New Roman" pitchFamily="18" charset="0"/>
              <a:ea typeface="Microsoft YaHei" panose="020B0503020204020204" pitchFamily="34" charset="-122"/>
              <a:cs typeface="Times New Roman" pitchFamily="18" charset="0"/>
            </a:endParaRPr>
          </a:p>
        </p:txBody>
      </p:sp>
      <p:pic>
        <p:nvPicPr>
          <p:cNvPr id="10" name="Picture 9" descr="https://lh5.googleusercontent.com/Ygyu9qSCivK8ZfoiaTmltFTFGNp9reCz4Y6tDOLd49vDzSwxByui8K-JbT-AuGGg2gaAGk16ORCSVbh2p-ZtRfWeF1vssQ9tlkphd4BRAGZPPjtciWKQZJx7dbB8f0CLZ6X4ynrbqAk27YywclSPQlk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51" y="2192196"/>
            <a:ext cx="5730240" cy="2560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478171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;p27"/>
          <p:cNvSpPr txBox="1">
            <a:spLocks/>
          </p:cNvSpPr>
          <p:nvPr/>
        </p:nvSpPr>
        <p:spPr>
          <a:xfrm>
            <a:off x="575733" y="1392658"/>
            <a:ext cx="3852000" cy="24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vi-VN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Ư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u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điểm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:</a:t>
            </a:r>
            <a:b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</a:b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-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Khâu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chuẩn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bị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tốt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chỉnh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chu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, 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Đảm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bảo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nội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dung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thuyết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trình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đúng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không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vượt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quá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thời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gian</a:t>
            </a:r>
            <a:endParaRPr lang="en-US" sz="1600" dirty="0" smtClean="0">
              <a:solidFill>
                <a:schemeClr val="tx1"/>
              </a:solidFill>
              <a:latin typeface="Times New Roman" pitchFamily="18" charset="0"/>
              <a:ea typeface="Microsoft YaHei" panose="020B0503020204020204" pitchFamily="34" charset="-122"/>
              <a:cs typeface="Times New Roman" pitchFamily="18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Nội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dung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đầy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đủ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theo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cô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hướng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dẫn</a:t>
            </a:r>
            <a:endParaRPr lang="en-US" sz="1600" dirty="0" smtClean="0">
              <a:solidFill>
                <a:schemeClr val="tx1"/>
              </a:solidFill>
              <a:latin typeface="Times New Roman" pitchFamily="18" charset="0"/>
              <a:ea typeface="Microsoft YaHei" panose="020B0503020204020204" pitchFamily="34" charset="-122"/>
              <a:cs typeface="Times New Roman" pitchFamily="18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Phân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bố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nội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dung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tốt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.</a:t>
            </a:r>
          </a:p>
        </p:txBody>
      </p:sp>
      <p:sp>
        <p:nvSpPr>
          <p:cNvPr id="7" name="Google Shape;273;p27"/>
          <p:cNvSpPr txBox="1">
            <a:spLocks/>
          </p:cNvSpPr>
          <p:nvPr/>
        </p:nvSpPr>
        <p:spPr>
          <a:xfrm>
            <a:off x="755308" y="36663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2.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Trong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quá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trình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học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tập</a:t>
            </a:r>
            <a:endParaRPr lang="en-US" dirty="0">
              <a:solidFill>
                <a:schemeClr val="tx1"/>
              </a:solidFill>
              <a:latin typeface="+mn-lt"/>
              <a:ea typeface="Microsoft YaHei" panose="020B0503020204020204" pitchFamily="34" charset="-122"/>
            </a:endParaRPr>
          </a:p>
        </p:txBody>
      </p:sp>
      <p:sp>
        <p:nvSpPr>
          <p:cNvPr id="8" name="Google Shape;273;p27"/>
          <p:cNvSpPr txBox="1">
            <a:spLocks/>
          </p:cNvSpPr>
          <p:nvPr/>
        </p:nvSpPr>
        <p:spPr>
          <a:xfrm>
            <a:off x="4782817" y="1392658"/>
            <a:ext cx="3852000" cy="24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Nhược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điểm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: </a:t>
            </a:r>
            <a:b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</a:b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Không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khí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lớp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học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ảm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đạm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chưa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dẫn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dắt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tốt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người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nghe</a:t>
            </a:r>
            <a:endParaRPr lang="en-US" sz="1600" dirty="0" smtClean="0">
              <a:solidFill>
                <a:schemeClr val="tx1"/>
              </a:solidFill>
              <a:latin typeface="Times New Roman" pitchFamily="18" charset="0"/>
              <a:ea typeface="Microsoft YaHei" panose="020B0503020204020204" pitchFamily="34" charset="-122"/>
              <a:cs typeface="Times New Roman" pitchFamily="18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Ít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sử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dụng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hình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ảnh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video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gây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nhàm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chán</a:t>
            </a:r>
            <a:endParaRPr lang="en-US" sz="1600" dirty="0" smtClean="0">
              <a:solidFill>
                <a:schemeClr val="tx1"/>
              </a:solidFill>
              <a:latin typeface="Times New Roman" pitchFamily="18" charset="0"/>
              <a:ea typeface="Microsoft YaHei" panose="020B0503020204020204" pitchFamily="34" charset="-122"/>
              <a:cs typeface="Times New Roman" pitchFamily="18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Tác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phong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thuyết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trình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không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được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tốt</a:t>
            </a:r>
            <a:endParaRPr lang="en-US" sz="1600" dirty="0" smtClean="0">
              <a:solidFill>
                <a:schemeClr val="tx1"/>
              </a:solidFill>
              <a:latin typeface="Times New Roman" pitchFamily="18" charset="0"/>
              <a:ea typeface="Microsoft YaHei" panose="020B0503020204020204" pitchFamily="34" charset="-122"/>
              <a:cs typeface="Times New Roman" pitchFamily="18" charset="0"/>
            </a:endParaRPr>
          </a:p>
          <a:p>
            <a:endParaRPr lang="en-US" sz="1600" dirty="0" smtClean="0">
              <a:solidFill>
                <a:schemeClr val="tx1"/>
              </a:solidFill>
              <a:latin typeface="Times New Roman" pitchFamily="18" charset="0"/>
              <a:ea typeface="Microsoft YaHei" panose="020B0503020204020204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69363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;p27"/>
          <p:cNvSpPr txBox="1">
            <a:spLocks/>
          </p:cNvSpPr>
          <p:nvPr/>
        </p:nvSpPr>
        <p:spPr>
          <a:xfrm>
            <a:off x="755308" y="36663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2.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Trong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quá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trình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học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tập</a:t>
            </a:r>
            <a:endParaRPr lang="en-US" dirty="0">
              <a:solidFill>
                <a:schemeClr val="tx1"/>
              </a:solidFill>
              <a:latin typeface="+mn-lt"/>
              <a:ea typeface="Microsoft YaHei" panose="020B0503020204020204" pitchFamily="34" charset="-122"/>
            </a:endParaRPr>
          </a:p>
        </p:txBody>
      </p:sp>
      <p:sp>
        <p:nvSpPr>
          <p:cNvPr id="8" name="Google Shape;273;p27"/>
          <p:cNvSpPr txBox="1">
            <a:spLocks/>
          </p:cNvSpPr>
          <p:nvPr/>
        </p:nvSpPr>
        <p:spPr>
          <a:xfrm>
            <a:off x="481751" y="1240260"/>
            <a:ext cx="3852000" cy="24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Nhóm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 3: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Trình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bày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“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Ảnh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hưởng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của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dịch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bệnh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Covid-19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lên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đời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sống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sinh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viên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”</a:t>
            </a:r>
          </a:p>
          <a:p>
            <a:endParaRPr lang="vi-VN" sz="1600" dirty="0">
              <a:solidFill>
                <a:schemeClr val="tx1"/>
              </a:solidFill>
              <a:latin typeface="Times New Roman" pitchFamily="18" charset="0"/>
              <a:ea typeface="Microsoft YaHei" panose="020B0503020204020204" pitchFamily="34" charset="-122"/>
              <a:cs typeface="Times New Roman" pitchFamily="18" charset="0"/>
            </a:endParaRPr>
          </a:p>
        </p:txBody>
      </p:sp>
      <p:pic>
        <p:nvPicPr>
          <p:cNvPr id="7" name="Picture 6" descr="https://lh6.googleusercontent.com/m3XUbyJKcPbIJtolORbR5x8cjSeBvWIYQdQmkQ9mAjqVDMSkDZ8vP0r-SmoGZ7-KH2ItGO1TLY_3O1EPe1teMOh_VQ6a-ASK9QsENRLqLOYiTAoCl_4G36He65ElDBA3QVVlB31tZHW-KZd5h7L0g1A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308" y="1240259"/>
            <a:ext cx="4181092" cy="2637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lh5.googleusercontent.com/gtzyFA6MoWhOr8sOGii9aPDFouj4Mc0WZc13lcI-lXxDRj846vdrb5aCLXNc7mvp4zy6xTXMlQOaKxZkDuUn72y3ev6TdCWO6FGiHPqP6H4_olktt-GEJKoyd-M3EbF9N7gcTABJWmr0Ae_430gnR0w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51" y="2475937"/>
            <a:ext cx="3852000" cy="2429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311074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;p27"/>
          <p:cNvSpPr txBox="1">
            <a:spLocks/>
          </p:cNvSpPr>
          <p:nvPr/>
        </p:nvSpPr>
        <p:spPr>
          <a:xfrm>
            <a:off x="575733" y="1392658"/>
            <a:ext cx="3852000" cy="24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vi-VN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Ư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u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điểm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:</a:t>
            </a:r>
            <a:b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</a:b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Bạn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nam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tự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tin,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nắm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nội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dung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tương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tác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với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mọi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người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.</a:t>
            </a:r>
            <a:endParaRPr lang="en-US" sz="1600" dirty="0">
              <a:solidFill>
                <a:schemeClr val="tx1"/>
              </a:solidFill>
              <a:latin typeface="Times New Roman" pitchFamily="18" charset="0"/>
              <a:ea typeface="Microsoft YaHei" panose="020B0503020204020204" pitchFamily="34" charset="-122"/>
              <a:cs typeface="Times New Roman" pitchFamily="18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Bạn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nx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với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tông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giọng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nhấn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nhá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dễ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nge</a:t>
            </a:r>
            <a:endParaRPr lang="vi-VN" sz="1600" dirty="0">
              <a:solidFill>
                <a:schemeClr val="tx1"/>
              </a:solidFill>
              <a:latin typeface="Times New Roman" pitchFamily="18" charset="0"/>
              <a:ea typeface="Microsoft YaHei" panose="020B0503020204020204" pitchFamily="34" charset="-122"/>
              <a:cs typeface="Times New Roman" pitchFamily="18" charset="0"/>
            </a:endParaRPr>
          </a:p>
        </p:txBody>
      </p:sp>
      <p:sp>
        <p:nvSpPr>
          <p:cNvPr id="7" name="Google Shape;273;p27"/>
          <p:cNvSpPr txBox="1">
            <a:spLocks/>
          </p:cNvSpPr>
          <p:nvPr/>
        </p:nvSpPr>
        <p:spPr>
          <a:xfrm>
            <a:off x="755308" y="36663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2.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Trong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quá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trình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học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tập</a:t>
            </a:r>
            <a:endParaRPr lang="en-US" dirty="0">
              <a:solidFill>
                <a:schemeClr val="tx1"/>
              </a:solidFill>
              <a:latin typeface="+mn-lt"/>
              <a:ea typeface="Microsoft YaHei" panose="020B0503020204020204" pitchFamily="34" charset="-122"/>
            </a:endParaRPr>
          </a:p>
        </p:txBody>
      </p:sp>
      <p:sp>
        <p:nvSpPr>
          <p:cNvPr id="8" name="Google Shape;273;p27"/>
          <p:cNvSpPr txBox="1">
            <a:spLocks/>
          </p:cNvSpPr>
          <p:nvPr/>
        </p:nvSpPr>
        <p:spPr>
          <a:xfrm>
            <a:off x="4782817" y="1392658"/>
            <a:ext cx="3852000" cy="24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Nhược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điểm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: </a:t>
            </a:r>
            <a:b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</a:b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Không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khí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chưa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được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sôi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nổi</a:t>
            </a:r>
            <a:endParaRPr lang="en-US" sz="1600" dirty="0" smtClean="0">
              <a:solidFill>
                <a:schemeClr val="tx1"/>
              </a:solidFill>
              <a:latin typeface="Times New Roman" pitchFamily="18" charset="0"/>
              <a:ea typeface="Microsoft YaHei" panose="020B0503020204020204" pitchFamily="34" charset="-122"/>
              <a:cs typeface="Times New Roman" pitchFamily="18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Bạn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nam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nói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một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số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chữ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chưa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được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rõ</a:t>
            </a:r>
            <a:endParaRPr lang="en-US" sz="1600" dirty="0" smtClean="0">
              <a:solidFill>
                <a:schemeClr val="tx1"/>
              </a:solidFill>
              <a:latin typeface="Times New Roman" pitchFamily="18" charset="0"/>
              <a:ea typeface="Microsoft YaHei" panose="020B0503020204020204" pitchFamily="34" charset="-122"/>
              <a:cs typeface="Times New Roman" pitchFamily="18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Bạn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nữ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chưa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chủ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động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trong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thuyết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trình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lặp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lại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một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số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phần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phía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trên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169363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1B415D2-A533-D45D-A5D4-87CC3063BB24}"/>
              </a:ext>
            </a:extLst>
          </p:cNvPr>
          <p:cNvSpPr/>
          <p:nvPr/>
        </p:nvSpPr>
        <p:spPr>
          <a:xfrm>
            <a:off x="216322" y="1591733"/>
            <a:ext cx="835194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III. </a:t>
            </a:r>
            <a:r>
              <a:rPr lang="en-US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Một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số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giải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pháp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nâng</a:t>
            </a:r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cao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kĩ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năng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thuyết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trình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7940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;p27"/>
          <p:cNvSpPr txBox="1">
            <a:spLocks/>
          </p:cNvSpPr>
          <p:nvPr/>
        </p:nvSpPr>
        <p:spPr>
          <a:xfrm>
            <a:off x="575733" y="1392658"/>
            <a:ext cx="3852000" cy="24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1. </a:t>
            </a:r>
            <a:r>
              <a:rPr lang="en-US" sz="1600" b="1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Thực</a:t>
            </a: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hành</a:t>
            </a: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thuyết</a:t>
            </a: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trình</a:t>
            </a: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thường</a:t>
            </a: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xuyên</a:t>
            </a: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.</a:t>
            </a:r>
          </a:p>
          <a:p>
            <a:endParaRPr lang="vi-VN" sz="1600" b="1" dirty="0">
              <a:solidFill>
                <a:schemeClr val="tx1"/>
              </a:solidFill>
              <a:latin typeface="Times New Roman" pitchFamily="18" charset="0"/>
              <a:ea typeface="Microsoft YaHei" panose="020B0503020204020204" pitchFamily="34" charset="-122"/>
              <a:cs typeface="Times New Roman" pitchFamily="18" charset="0"/>
            </a:endParaRPr>
          </a:p>
        </p:txBody>
      </p:sp>
      <p:sp>
        <p:nvSpPr>
          <p:cNvPr id="7" name="Google Shape;273;p27"/>
          <p:cNvSpPr txBox="1">
            <a:spLocks/>
          </p:cNvSpPr>
          <p:nvPr/>
        </p:nvSpPr>
        <p:spPr>
          <a:xfrm>
            <a:off x="711200" y="42694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Phương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pháp</a:t>
            </a:r>
            <a:endParaRPr lang="en-US" dirty="0">
              <a:solidFill>
                <a:schemeClr val="tx1"/>
              </a:solidFill>
              <a:latin typeface="+mn-lt"/>
              <a:ea typeface="Microsoft YaHei" panose="020B0503020204020204" pitchFamily="34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07" y="1900807"/>
            <a:ext cx="5256026" cy="2916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249777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;p27"/>
          <p:cNvSpPr txBox="1">
            <a:spLocks/>
          </p:cNvSpPr>
          <p:nvPr/>
        </p:nvSpPr>
        <p:spPr>
          <a:xfrm>
            <a:off x="575733" y="1392658"/>
            <a:ext cx="3852000" cy="24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2. </a:t>
            </a:r>
            <a:r>
              <a:rPr lang="en-US" sz="1600" b="1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Học</a:t>
            </a: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hỏi</a:t>
            </a: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người</a:t>
            </a: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khác</a:t>
            </a:r>
            <a:endParaRPr lang="en-US" sz="1600" b="1" dirty="0" smtClean="0">
              <a:solidFill>
                <a:schemeClr val="tx1"/>
              </a:solidFill>
              <a:latin typeface="Times New Roman" pitchFamily="18" charset="0"/>
              <a:ea typeface="Microsoft YaHei" panose="020B0503020204020204" pitchFamily="34" charset="-122"/>
              <a:cs typeface="Times New Roman" pitchFamily="18" charset="0"/>
            </a:endParaRPr>
          </a:p>
          <a:p>
            <a:endParaRPr lang="vi-VN" sz="1600" b="1" dirty="0">
              <a:solidFill>
                <a:schemeClr val="tx1"/>
              </a:solidFill>
              <a:latin typeface="Times New Roman" pitchFamily="18" charset="0"/>
              <a:ea typeface="Microsoft YaHei" panose="020B0503020204020204" pitchFamily="34" charset="-122"/>
              <a:cs typeface="Times New Roman" pitchFamily="18" charset="0"/>
            </a:endParaRPr>
          </a:p>
        </p:txBody>
      </p:sp>
      <p:sp>
        <p:nvSpPr>
          <p:cNvPr id="7" name="Google Shape;273;p27"/>
          <p:cNvSpPr txBox="1">
            <a:spLocks/>
          </p:cNvSpPr>
          <p:nvPr/>
        </p:nvSpPr>
        <p:spPr>
          <a:xfrm>
            <a:off x="711200" y="42694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Phương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pháp</a:t>
            </a:r>
            <a:endParaRPr lang="en-US" dirty="0">
              <a:solidFill>
                <a:schemeClr val="tx1"/>
              </a:solidFill>
              <a:latin typeface="+mn-lt"/>
              <a:ea typeface="Microsoft YaHei" panose="020B0503020204020204" pitchFamily="34" charset="-122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149" y="1392658"/>
            <a:ext cx="5019051" cy="334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774865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;p27"/>
          <p:cNvSpPr txBox="1">
            <a:spLocks/>
          </p:cNvSpPr>
          <p:nvPr/>
        </p:nvSpPr>
        <p:spPr>
          <a:xfrm>
            <a:off x="348907" y="1392657"/>
            <a:ext cx="3852000" cy="24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3. </a:t>
            </a:r>
            <a:r>
              <a:rPr lang="en-US" sz="1600" b="1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Rèn</a:t>
            </a: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luyện</a:t>
            </a: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phong</a:t>
            </a: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thái</a:t>
            </a: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tự</a:t>
            </a: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tin</a:t>
            </a:r>
            <a:endParaRPr lang="vi-VN" sz="1600" b="1" dirty="0">
              <a:solidFill>
                <a:schemeClr val="tx1"/>
              </a:solidFill>
              <a:latin typeface="Times New Roman" pitchFamily="18" charset="0"/>
              <a:ea typeface="Microsoft YaHei" panose="020B0503020204020204" pitchFamily="34" charset="-122"/>
              <a:cs typeface="Times New Roman" pitchFamily="18" charset="0"/>
            </a:endParaRPr>
          </a:p>
        </p:txBody>
      </p:sp>
      <p:sp>
        <p:nvSpPr>
          <p:cNvPr id="7" name="Google Shape;273;p27"/>
          <p:cNvSpPr txBox="1">
            <a:spLocks/>
          </p:cNvSpPr>
          <p:nvPr/>
        </p:nvSpPr>
        <p:spPr>
          <a:xfrm>
            <a:off x="711200" y="42694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Phương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pháp</a:t>
            </a:r>
            <a:endParaRPr lang="en-US" dirty="0">
              <a:solidFill>
                <a:schemeClr val="tx1"/>
              </a:solidFill>
              <a:latin typeface="+mn-lt"/>
              <a:ea typeface="Microsoft YaHei" panose="020B0503020204020204" pitchFamily="34" charset="-122"/>
            </a:endParaRPr>
          </a:p>
        </p:txBody>
      </p:sp>
      <p:pic>
        <p:nvPicPr>
          <p:cNvPr id="5122" name="Picture 2" descr="Phong Thái Tự Tin- Yếu Tố Quyết Định Sự Thành Công Của Bạ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333" y="1263798"/>
            <a:ext cx="5113867" cy="34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74865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934" y="391054"/>
            <a:ext cx="5704417" cy="42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5338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1B415D2-A533-D45D-A5D4-87CC3063BB24}"/>
              </a:ext>
            </a:extLst>
          </p:cNvPr>
          <p:cNvSpPr/>
          <p:nvPr/>
        </p:nvSpPr>
        <p:spPr>
          <a:xfrm>
            <a:off x="423329" y="193693"/>
            <a:ext cx="825578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1028700" indent="-1028700" algn="ctr">
              <a:buAutoNum type="romanUcPeriod"/>
            </a:pPr>
            <a:r>
              <a:rPr lang="en-US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Phần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mở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đầu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môn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học</a:t>
            </a:r>
            <a:endParaRPr lang="en-US" sz="5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Google Shape;273;p27"/>
          <p:cNvSpPr txBox="1">
            <a:spLocks/>
          </p:cNvSpPr>
          <p:nvPr/>
        </p:nvSpPr>
        <p:spPr>
          <a:xfrm>
            <a:off x="488609" y="1409594"/>
            <a:ext cx="3852000" cy="24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Mở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đầu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môn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học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:</a:t>
            </a:r>
            <a:b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</a:b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Cô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giới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thiệu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cho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cả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lớp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về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phần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nội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dung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của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môn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học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/>
            </a:r>
            <a:b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</a:b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Phân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chia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nhiệm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vụ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và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đề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tài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cho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từng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nhóm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.</a:t>
            </a:r>
          </a:p>
          <a:p>
            <a:endParaRPr lang="vi-VN" sz="1600" dirty="0">
              <a:solidFill>
                <a:schemeClr val="tx1"/>
              </a:solidFill>
              <a:latin typeface="Times New Roman" pitchFamily="18" charset="0"/>
              <a:ea typeface="Microsoft YaHei" panose="020B0503020204020204" pitchFamily="34" charset="-122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402" y="1214293"/>
            <a:ext cx="4303713" cy="291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7286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3;p27"/>
          <p:cNvSpPr txBox="1">
            <a:spLocks/>
          </p:cNvSpPr>
          <p:nvPr/>
        </p:nvSpPr>
        <p:spPr>
          <a:xfrm>
            <a:off x="488609" y="1409594"/>
            <a:ext cx="3852000" cy="24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2.1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2 </a:t>
            </a:r>
            <a:r>
              <a:rPr lang="en-US" sz="1600" b="1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tuần</a:t>
            </a: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đầu</a:t>
            </a: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tiên</a:t>
            </a: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học</a:t>
            </a: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về</a:t>
            </a: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lý</a:t>
            </a: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thuyết</a:t>
            </a: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: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Tại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phần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này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cô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chỉ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cho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chúng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em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về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các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phương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pháp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để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thuyết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trình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.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Phân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chia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công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việc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của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nhóm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trưởng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sao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cho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có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một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cách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hiệu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quả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.</a:t>
            </a:r>
          </a:p>
          <a:p>
            <a:endParaRPr lang="vi-VN" sz="1600" dirty="0">
              <a:solidFill>
                <a:schemeClr val="tx1"/>
              </a:solidFill>
              <a:latin typeface="Times New Roman" pitchFamily="18" charset="0"/>
              <a:ea typeface="Microsoft YaHei" panose="020B0503020204020204" pitchFamily="34" charset="-122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402" y="1214293"/>
            <a:ext cx="4303713" cy="291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Google Shape;273;p27"/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2. </a:t>
            </a:r>
            <a:r>
              <a:rPr lang="en-US" sz="3200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Trong</a:t>
            </a:r>
            <a:r>
              <a:rPr lang="en-US" sz="3200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quá</a:t>
            </a:r>
            <a:r>
              <a:rPr lang="en-US" sz="3200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trình</a:t>
            </a:r>
            <a:r>
              <a:rPr lang="en-US" sz="3200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học</a:t>
            </a:r>
            <a:r>
              <a:rPr lang="en-US" sz="3200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tập</a:t>
            </a:r>
            <a:endParaRPr lang="en-US" sz="3200" dirty="0">
              <a:solidFill>
                <a:schemeClr val="tx1"/>
              </a:solidFill>
              <a:latin typeface="+mn-lt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9054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2.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Trong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quá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trình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học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tập</a:t>
            </a:r>
            <a:endParaRPr dirty="0">
              <a:solidFill>
                <a:schemeClr val="tx1"/>
              </a:solidFill>
              <a:latin typeface="+mn-lt"/>
              <a:ea typeface="Microsoft YaHei" panose="020B0503020204020204" pitchFamily="34" charset="-122"/>
            </a:endParaRPr>
          </a:p>
        </p:txBody>
      </p:sp>
      <p:sp>
        <p:nvSpPr>
          <p:cNvPr id="274" name="Google Shape;274;p27"/>
          <p:cNvSpPr txBox="1">
            <a:spLocks noGrp="1"/>
          </p:cNvSpPr>
          <p:nvPr>
            <p:ph type="body" idx="1"/>
          </p:nvPr>
        </p:nvSpPr>
        <p:spPr>
          <a:xfrm>
            <a:off x="276655" y="1170709"/>
            <a:ext cx="4537800" cy="3401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2000" b="1" spc="-5" dirty="0" smtClean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2.2  </a:t>
            </a:r>
            <a:r>
              <a:rPr lang="en-US" sz="2000" b="1" spc="-5" dirty="0" err="1" smtClean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2000" b="1" spc="-5" dirty="0" smtClean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spc="-5" dirty="0" err="1" smtClean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bày</a:t>
            </a:r>
            <a:r>
              <a:rPr lang="en-US" sz="2000" b="1" spc="-5" dirty="0" smtClean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spc="-5" dirty="0" err="1" smtClean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000" b="1" spc="-5" dirty="0" smtClean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spc="-5" dirty="0" err="1" smtClean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b="1" spc="-5" dirty="0" smtClean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spc="-5" dirty="0" err="1" smtClean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endParaRPr lang="en-US" sz="2000" b="1" spc="-5" dirty="0" smtClean="0">
              <a:solidFill>
                <a:srgbClr val="1B1B1B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/>
            <a:r>
              <a:rPr lang="en-US" sz="2000" b="1" spc="-5" dirty="0" err="1" smtClean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en-US" sz="2000" b="1" spc="-5" dirty="0" smtClean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2: “</a:t>
            </a:r>
            <a:r>
              <a:rPr lang="en-US" sz="2000" b="1" spc="-5" dirty="0" err="1" smtClean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Sinh</a:t>
            </a:r>
            <a:r>
              <a:rPr lang="en-US" sz="2000" b="1" spc="-5" dirty="0" smtClean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spc="-5" dirty="0" err="1" smtClean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2000" b="1" spc="-5" dirty="0" smtClean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spc="-5" dirty="0" err="1" smtClean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en-US" sz="2000" b="1" spc="-5" dirty="0" smtClean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spc="-5" dirty="0" err="1" smtClean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mạng</a:t>
            </a:r>
            <a:r>
              <a:rPr lang="en-US" sz="2000" b="1" spc="-5" dirty="0" smtClean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spc="-5" dirty="0" err="1" smtClean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xã</a:t>
            </a:r>
            <a:r>
              <a:rPr lang="en-US" sz="2000" b="1" spc="-5" dirty="0" smtClean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spc="-5" dirty="0" err="1" smtClean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hội</a:t>
            </a:r>
            <a:r>
              <a:rPr lang="en-US" sz="2000" b="1" spc="-5" dirty="0" smtClean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</a:t>
            </a:r>
            <a:endParaRPr lang="en-US" sz="2000" b="1" spc="-5" dirty="0">
              <a:solidFill>
                <a:srgbClr val="1B1B1B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Tx/>
              <a:buChar char="-"/>
            </a:pP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5" name="Picture 4" descr="https://lh6.googleusercontent.com/ybqu01Azbpw9Be9jWvrSlspgfqP6DCI0o1B_0yu3Fpnleauz1Q_N_LHXHmTXtIT9YTZhqN6DlqkWrHX7m5FM8owclgYhcdL0nf6y2d-7bdTcMXbZ6HR9D5Sdvf0XJtS1fHxAsR0RHiGpj-ephSnIi-I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992" y="1169670"/>
            <a:ext cx="3321474" cy="280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https://lh4.googleusercontent.com/IWUXk4oNuGG_P_qt2gSWID8iDV4q0jBcvZhqUd1gUAMBnSPNVmj_54-93mCePuLEFnA_09QhKdgwyZv6PBahYmJRkV7WJGCh8VemB4gCZh5_TwP9HSlzP7OD3UAgvFmiZHG7QT0DyftXJGNCKX-Nxfo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63" y="2214457"/>
            <a:ext cx="4701540" cy="2103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847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;p27"/>
          <p:cNvSpPr txBox="1">
            <a:spLocks/>
          </p:cNvSpPr>
          <p:nvPr/>
        </p:nvSpPr>
        <p:spPr>
          <a:xfrm>
            <a:off x="481751" y="1240260"/>
            <a:ext cx="3852000" cy="24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vi-VN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Ư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u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điểm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:</a:t>
            </a:r>
            <a:b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</a:b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Rất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hăng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hái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biết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sự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phối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hợp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tạo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ra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sự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nhiệt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tình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tương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tác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với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lớp</a:t>
            </a:r>
            <a:endParaRPr lang="en-US" sz="1600" dirty="0" smtClean="0">
              <a:solidFill>
                <a:schemeClr val="tx1"/>
              </a:solidFill>
              <a:latin typeface="Times New Roman" pitchFamily="18" charset="0"/>
              <a:ea typeface="Microsoft YaHei" panose="020B0503020204020204" pitchFamily="34" charset="-122"/>
              <a:cs typeface="Times New Roman" pitchFamily="18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Thuyết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trình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tốt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.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Đưa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ra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ví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dụ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ổn</a:t>
            </a:r>
            <a:endParaRPr lang="vi-VN" sz="1600" dirty="0">
              <a:solidFill>
                <a:schemeClr val="tx1"/>
              </a:solidFill>
              <a:latin typeface="Times New Roman" pitchFamily="18" charset="0"/>
              <a:ea typeface="Microsoft YaHei" panose="020B0503020204020204" pitchFamily="34" charset="-122"/>
              <a:cs typeface="Times New Roman" pitchFamily="18" charset="0"/>
            </a:endParaRPr>
          </a:p>
        </p:txBody>
      </p:sp>
      <p:sp>
        <p:nvSpPr>
          <p:cNvPr id="7" name="Google Shape;273;p27"/>
          <p:cNvSpPr txBox="1">
            <a:spLocks/>
          </p:cNvSpPr>
          <p:nvPr/>
        </p:nvSpPr>
        <p:spPr>
          <a:xfrm>
            <a:off x="755308" y="36663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2.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Trong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quá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trình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học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tập</a:t>
            </a:r>
            <a:endParaRPr lang="en-US" dirty="0">
              <a:solidFill>
                <a:schemeClr val="tx1"/>
              </a:solidFill>
              <a:latin typeface="+mn-lt"/>
              <a:ea typeface="Microsoft YaHei" panose="020B0503020204020204" pitchFamily="34" charset="-122"/>
            </a:endParaRPr>
          </a:p>
        </p:txBody>
      </p:sp>
      <p:sp>
        <p:nvSpPr>
          <p:cNvPr id="8" name="Google Shape;273;p27"/>
          <p:cNvSpPr txBox="1">
            <a:spLocks/>
          </p:cNvSpPr>
          <p:nvPr/>
        </p:nvSpPr>
        <p:spPr>
          <a:xfrm>
            <a:off x="4782817" y="1392659"/>
            <a:ext cx="3852000" cy="24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Nhược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điểm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:</a:t>
            </a:r>
            <a:b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</a:b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Vẫn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còn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sợ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sệt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vấp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một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số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chỗ</a:t>
            </a:r>
            <a:endParaRPr lang="en-US" sz="1600" dirty="0" smtClean="0">
              <a:solidFill>
                <a:schemeClr val="tx1"/>
              </a:solidFill>
              <a:latin typeface="Times New Roman" pitchFamily="18" charset="0"/>
              <a:ea typeface="Microsoft YaHei" panose="020B0503020204020204" pitchFamily="34" charset="-122"/>
              <a:cs typeface="Times New Roman" pitchFamily="18" charset="0"/>
            </a:endParaRPr>
          </a:p>
          <a:p>
            <a:endParaRPr lang="vi-VN" sz="1600" dirty="0">
              <a:solidFill>
                <a:schemeClr val="tx1"/>
              </a:solidFill>
              <a:latin typeface="Times New Roman" pitchFamily="18" charset="0"/>
              <a:ea typeface="Microsoft YaHei" panose="020B0503020204020204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44982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;p27"/>
          <p:cNvSpPr txBox="1">
            <a:spLocks/>
          </p:cNvSpPr>
          <p:nvPr/>
        </p:nvSpPr>
        <p:spPr>
          <a:xfrm>
            <a:off x="755308" y="36663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2.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Trong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quá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trình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học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tập</a:t>
            </a:r>
            <a:endParaRPr lang="en-US" dirty="0">
              <a:solidFill>
                <a:schemeClr val="tx1"/>
              </a:solidFill>
              <a:latin typeface="+mn-lt"/>
              <a:ea typeface="Microsoft YaHei" panose="020B0503020204020204" pitchFamily="34" charset="-122"/>
            </a:endParaRPr>
          </a:p>
        </p:txBody>
      </p:sp>
      <p:sp>
        <p:nvSpPr>
          <p:cNvPr id="8" name="Google Shape;273;p27"/>
          <p:cNvSpPr txBox="1">
            <a:spLocks/>
          </p:cNvSpPr>
          <p:nvPr/>
        </p:nvSpPr>
        <p:spPr>
          <a:xfrm>
            <a:off x="481751" y="1240260"/>
            <a:ext cx="3852000" cy="24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Nhóm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 1: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Trình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bày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“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Việt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Nam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quê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hương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tôi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”</a:t>
            </a:r>
          </a:p>
          <a:p>
            <a:endParaRPr lang="vi-VN" sz="1600" dirty="0">
              <a:solidFill>
                <a:schemeClr val="tx1"/>
              </a:solidFill>
              <a:latin typeface="Times New Roman" pitchFamily="18" charset="0"/>
              <a:ea typeface="Microsoft YaHei" panose="020B0503020204020204" pitchFamily="34" charset="-122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308" y="1240260"/>
            <a:ext cx="4238871" cy="1892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52" y="2732923"/>
            <a:ext cx="3852000" cy="19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491139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;p27"/>
          <p:cNvSpPr txBox="1">
            <a:spLocks/>
          </p:cNvSpPr>
          <p:nvPr/>
        </p:nvSpPr>
        <p:spPr>
          <a:xfrm>
            <a:off x="575733" y="1392658"/>
            <a:ext cx="3852000" cy="24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vi-VN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Ư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u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điểm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:</a:t>
            </a:r>
            <a:b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</a:b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Phong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thái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tốt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khá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tự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tin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Giọng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nói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dễ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nghe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.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Khả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năng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tương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tác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tốt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.</a:t>
            </a:r>
          </a:p>
          <a:p>
            <a:endParaRPr lang="vi-VN" sz="1600" dirty="0">
              <a:solidFill>
                <a:schemeClr val="tx1"/>
              </a:solidFill>
              <a:latin typeface="Times New Roman" pitchFamily="18" charset="0"/>
              <a:ea typeface="Microsoft YaHei" panose="020B0503020204020204" pitchFamily="34" charset="-122"/>
              <a:cs typeface="Times New Roman" pitchFamily="18" charset="0"/>
            </a:endParaRPr>
          </a:p>
        </p:txBody>
      </p:sp>
      <p:sp>
        <p:nvSpPr>
          <p:cNvPr id="7" name="Google Shape;273;p27"/>
          <p:cNvSpPr txBox="1">
            <a:spLocks/>
          </p:cNvSpPr>
          <p:nvPr/>
        </p:nvSpPr>
        <p:spPr>
          <a:xfrm>
            <a:off x="755308" y="36663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2.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Trong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quá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trình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học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tập</a:t>
            </a:r>
            <a:endParaRPr lang="en-US" dirty="0">
              <a:solidFill>
                <a:schemeClr val="tx1"/>
              </a:solidFill>
              <a:latin typeface="+mn-lt"/>
              <a:ea typeface="Microsoft YaHei" panose="020B0503020204020204" pitchFamily="34" charset="-122"/>
            </a:endParaRPr>
          </a:p>
        </p:txBody>
      </p:sp>
      <p:sp>
        <p:nvSpPr>
          <p:cNvPr id="8" name="Google Shape;273;p27"/>
          <p:cNvSpPr txBox="1">
            <a:spLocks/>
          </p:cNvSpPr>
          <p:nvPr/>
        </p:nvSpPr>
        <p:spPr>
          <a:xfrm>
            <a:off x="4782817" y="1392658"/>
            <a:ext cx="3852000" cy="24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Nhược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điểm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: </a:t>
            </a:r>
            <a:b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</a:b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Bạn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thuyết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trình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thứ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2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hơi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thiết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cảm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giác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tự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tin,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Thiếu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sự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di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chuyển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tương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tác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với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khán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giả</a:t>
            </a:r>
            <a:endParaRPr lang="en-US" sz="1600" dirty="0" smtClean="0">
              <a:solidFill>
                <a:schemeClr val="tx1"/>
              </a:solidFill>
              <a:latin typeface="Times New Roman" pitchFamily="18" charset="0"/>
              <a:ea typeface="Microsoft YaHei" panose="020B0503020204020204" pitchFamily="34" charset="-122"/>
              <a:cs typeface="Times New Roman" pitchFamily="18" charset="0"/>
            </a:endParaRPr>
          </a:p>
          <a:p>
            <a:endParaRPr lang="en-US" sz="1600" dirty="0" smtClean="0">
              <a:solidFill>
                <a:schemeClr val="tx1"/>
              </a:solidFill>
              <a:latin typeface="Times New Roman" pitchFamily="18" charset="0"/>
              <a:ea typeface="Microsoft YaHei" panose="020B0503020204020204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00465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;p27"/>
          <p:cNvSpPr txBox="1">
            <a:spLocks/>
          </p:cNvSpPr>
          <p:nvPr/>
        </p:nvSpPr>
        <p:spPr>
          <a:xfrm>
            <a:off x="755308" y="36663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2.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Trong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quá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trình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học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tập</a:t>
            </a:r>
            <a:endParaRPr lang="en-US" dirty="0">
              <a:solidFill>
                <a:schemeClr val="tx1"/>
              </a:solidFill>
              <a:latin typeface="+mn-lt"/>
              <a:ea typeface="Microsoft YaHei" panose="020B0503020204020204" pitchFamily="34" charset="-122"/>
            </a:endParaRPr>
          </a:p>
        </p:txBody>
      </p:sp>
      <p:sp>
        <p:nvSpPr>
          <p:cNvPr id="8" name="Google Shape;273;p27"/>
          <p:cNvSpPr txBox="1">
            <a:spLocks/>
          </p:cNvSpPr>
          <p:nvPr/>
        </p:nvSpPr>
        <p:spPr>
          <a:xfrm>
            <a:off x="481751" y="1240260"/>
            <a:ext cx="3852000" cy="24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Nhóm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 5: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Trình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bày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“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Sinh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viên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với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thời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đại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4.0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”</a:t>
            </a:r>
          </a:p>
          <a:p>
            <a:endParaRPr lang="vi-VN" sz="1600" dirty="0">
              <a:solidFill>
                <a:schemeClr val="tx1"/>
              </a:solidFill>
              <a:latin typeface="Times New Roman" pitchFamily="18" charset="0"/>
              <a:ea typeface="Microsoft YaHei" panose="020B0503020204020204" pitchFamily="34" charset="-122"/>
              <a:cs typeface="Times New Roman" pitchFamily="18" charset="0"/>
            </a:endParaRPr>
          </a:p>
        </p:txBody>
      </p:sp>
      <p:pic>
        <p:nvPicPr>
          <p:cNvPr id="7" name="Picture 6" descr="https://lh6.googleusercontent.com/m3XUbyJKcPbIJtolORbR5x8cjSeBvWIYQdQmkQ9mAjqVDMSkDZ8vP0r-SmoGZ7-KH2ItGO1TLY_3O1EPe1teMOh_VQ6a-ASK9QsENRLqLOYiTAoCl_4G36He65ElDBA3QVVlB31tZHW-KZd5h7L0g1A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308" y="1240259"/>
            <a:ext cx="4181092" cy="2637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lh5.googleusercontent.com/gtzyFA6MoWhOr8sOGii9aPDFouj4Mc0WZc13lcI-lXxDRj846vdrb5aCLXNc7mvp4zy6xTXMlQOaKxZkDuUn72y3ev6TdCWO6FGiHPqP6H4_olktt-GEJKoyd-M3EbF9N7gcTABJWmr0Ae_430gnR0w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51" y="2475937"/>
            <a:ext cx="3852000" cy="2429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759763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3;p27"/>
          <p:cNvSpPr txBox="1">
            <a:spLocks/>
          </p:cNvSpPr>
          <p:nvPr/>
        </p:nvSpPr>
        <p:spPr>
          <a:xfrm>
            <a:off x="575733" y="1392658"/>
            <a:ext cx="3852000" cy="24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vi-VN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Ư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u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điểm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:</a:t>
            </a:r>
            <a:b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</a:b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Tác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phong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lịch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sự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phong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cách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gọn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gàng</a:t>
            </a:r>
            <a:endParaRPr lang="en-US" sz="1600" dirty="0" smtClean="0">
              <a:solidFill>
                <a:schemeClr val="tx1"/>
              </a:solidFill>
              <a:latin typeface="Times New Roman" pitchFamily="18" charset="0"/>
              <a:ea typeface="Microsoft YaHei" panose="020B0503020204020204" pitchFamily="34" charset="-122"/>
              <a:cs typeface="Times New Roman" pitchFamily="18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Giọng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nói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dễ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nghe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.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Khả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năng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tương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tác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tốt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.</a:t>
            </a:r>
          </a:p>
          <a:p>
            <a:endParaRPr lang="vi-VN" sz="1600" dirty="0">
              <a:solidFill>
                <a:schemeClr val="tx1"/>
              </a:solidFill>
              <a:latin typeface="Times New Roman" pitchFamily="18" charset="0"/>
              <a:ea typeface="Microsoft YaHei" panose="020B0503020204020204" pitchFamily="34" charset="-122"/>
              <a:cs typeface="Times New Roman" pitchFamily="18" charset="0"/>
            </a:endParaRPr>
          </a:p>
        </p:txBody>
      </p:sp>
      <p:sp>
        <p:nvSpPr>
          <p:cNvPr id="7" name="Google Shape;273;p27"/>
          <p:cNvSpPr txBox="1">
            <a:spLocks/>
          </p:cNvSpPr>
          <p:nvPr/>
        </p:nvSpPr>
        <p:spPr>
          <a:xfrm>
            <a:off x="755308" y="36663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2.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Trong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quá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trình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học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</a:rPr>
              <a:t>tập</a:t>
            </a:r>
            <a:endParaRPr lang="en-US" dirty="0">
              <a:solidFill>
                <a:schemeClr val="tx1"/>
              </a:solidFill>
              <a:latin typeface="+mn-lt"/>
              <a:ea typeface="Microsoft YaHei" panose="020B0503020204020204" pitchFamily="34" charset="-122"/>
            </a:endParaRPr>
          </a:p>
        </p:txBody>
      </p:sp>
      <p:sp>
        <p:nvSpPr>
          <p:cNvPr id="8" name="Google Shape;273;p27"/>
          <p:cNvSpPr txBox="1">
            <a:spLocks/>
          </p:cNvSpPr>
          <p:nvPr/>
        </p:nvSpPr>
        <p:spPr>
          <a:xfrm>
            <a:off x="4782817" y="1392658"/>
            <a:ext cx="3852000" cy="247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Nhược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điểm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: </a:t>
            </a:r>
            <a:b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</a:b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sử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dụng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ít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ngôn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ngữ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cơ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thể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Giọng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nói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chưa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nhán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nhá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biểu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cảm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.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-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Nội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dung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đầy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đủ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nhưng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chưa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có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tính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sáng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tạo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trong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phong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các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truyền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tải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nội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dung,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tương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tác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</a:rPr>
              <a:t>,…</a:t>
            </a:r>
          </a:p>
          <a:p>
            <a:endParaRPr lang="en-US" sz="1600" dirty="0" smtClean="0">
              <a:solidFill>
                <a:schemeClr val="tx1"/>
              </a:solidFill>
              <a:latin typeface="Times New Roman" pitchFamily="18" charset="0"/>
              <a:ea typeface="Microsoft YaHei" panose="020B0503020204020204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03898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uturistisches Portfolio by Slidesgo">
  <a:themeElements>
    <a:clrScheme name="Simple Light">
      <a:dk1>
        <a:srgbClr val="151329"/>
      </a:dk1>
      <a:lt1>
        <a:srgbClr val="FFFFFF"/>
      </a:lt1>
      <a:dk2>
        <a:srgbClr val="E500FA"/>
      </a:dk2>
      <a:lt2>
        <a:srgbClr val="5729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283</Words>
  <Application>Microsoft Office PowerPoint</Application>
  <PresentationFormat>On-screen Show (16:9)</PresentationFormat>
  <Paragraphs>54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Poppins Thin</vt:lpstr>
      <vt:lpstr>Times New Roman</vt:lpstr>
      <vt:lpstr>Microsoft YaHei</vt:lpstr>
      <vt:lpstr>Poppins ExtraBold</vt:lpstr>
      <vt:lpstr>Calibri</vt:lpstr>
      <vt:lpstr>Baloo Thambi 2</vt:lpstr>
      <vt:lpstr>Futuristisches Portfolio by Slidesgo</vt:lpstr>
      <vt:lpstr> Kĩ năng thuyết trình  Chuyên đề sinh viên nhóm 22</vt:lpstr>
      <vt:lpstr>PowerPoint Presentation</vt:lpstr>
      <vt:lpstr>PowerPoint Presentation</vt:lpstr>
      <vt:lpstr>2. Trong quá trình học tập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điều hành Tìm hiểu về hệ điều hành Android</dc:title>
  <dc:creator>admin</dc:creator>
  <cp:lastModifiedBy>DELL</cp:lastModifiedBy>
  <cp:revision>32</cp:revision>
  <dcterms:modified xsi:type="dcterms:W3CDTF">2023-04-02T12:18:26Z</dcterms:modified>
</cp:coreProperties>
</file>